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63" r:id="rId6"/>
    <p:sldId id="265" r:id="rId7"/>
    <p:sldId id="266" r:id="rId8"/>
    <p:sldId id="267" r:id="rId9"/>
    <p:sldId id="259" r:id="rId10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yne Askham (Abbey)" initials="WA(" lastIdx="1" clrIdx="0">
    <p:extLst>
      <p:ext uri="{19B8F6BF-5375-455C-9EA6-DF929625EA0E}">
        <p15:presenceInfo xmlns:p15="http://schemas.microsoft.com/office/powerpoint/2012/main" userId="S-1-5-21-3443797002-3647397017-3130097660-96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BF1E9"/>
    <a:srgbClr val="FF33CC"/>
    <a:srgbClr val="E2F0D9"/>
    <a:srgbClr val="F4B183"/>
    <a:srgbClr val="D5E3CF"/>
    <a:srgbClr val="59595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2237" y="-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4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78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36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9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55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3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70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97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97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33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50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C041A-1CC7-459E-AC4A-3C4A813BDC75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CFC3C-526E-4E8B-A8B3-1CAEC2079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28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30" y="6770862"/>
            <a:ext cx="6141140" cy="1553663"/>
          </a:xfrm>
        </p:spPr>
        <p:txBody>
          <a:bodyPr>
            <a:normAutofit/>
          </a:bodyPr>
          <a:lstStyle/>
          <a:p>
            <a:r>
              <a:rPr lang="en-GB" sz="3713" dirty="0">
                <a:solidFill>
                  <a:srgbClr val="00B050"/>
                </a:solidFill>
                <a:latin typeface="Amantaria Beauty" panose="02000600000000000000" pitchFamily="50" charset="0"/>
              </a:rPr>
              <a:t>and how you can be part of it!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837A39-78DE-4187-882E-859D6210DFC2}"/>
              </a:ext>
            </a:extLst>
          </p:cNvPr>
          <p:cNvSpPr/>
          <p:nvPr/>
        </p:nvSpPr>
        <p:spPr>
          <a:xfrm>
            <a:off x="183460" y="1706716"/>
            <a:ext cx="6491080" cy="387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srgbClr val="00B050"/>
                </a:solidFill>
                <a:latin typeface="Amantaria Beauty" panose="02000600000000000000" pitchFamily="50" charset="0"/>
              </a:rPr>
              <a:t>#teamabbey Key Dates </a:t>
            </a:r>
          </a:p>
          <a:p>
            <a:pPr algn="ctr"/>
            <a:r>
              <a:rPr lang="en-GB" sz="6000" dirty="0">
                <a:solidFill>
                  <a:srgbClr val="FFC000"/>
                </a:solidFill>
                <a:latin typeface="Amantaria Beauty" panose="02000600000000000000" pitchFamily="50" charset="0"/>
              </a:rPr>
              <a:t>2026-27</a:t>
            </a:r>
            <a:endParaRPr lang="en-GB" sz="8800" dirty="0">
              <a:solidFill>
                <a:srgbClr val="FFC000"/>
              </a:solidFill>
              <a:latin typeface="Amantaria Beauty" panose="02000600000000000000" pitchFamily="50" charset="0"/>
            </a:endParaRPr>
          </a:p>
          <a:p>
            <a:endParaRPr lang="en-GB" sz="1013" dirty="0">
              <a:solidFill>
                <a:srgbClr val="00B050"/>
              </a:solidFill>
              <a:latin typeface="Amantaria Beauty" panose="020006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821F7AC-9DC9-4CAB-A861-45C9203F1FBE}"/>
              </a:ext>
            </a:extLst>
          </p:cNvPr>
          <p:cNvSpPr txBox="1">
            <a:spLocks/>
          </p:cNvSpPr>
          <p:nvPr/>
        </p:nvSpPr>
        <p:spPr>
          <a:xfrm>
            <a:off x="857250" y="775350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The little book of 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0B82ED4-6B3C-43F9-8767-58CB69D89776}"/>
              </a:ext>
            </a:extLst>
          </p:cNvPr>
          <p:cNvSpPr txBox="1">
            <a:spLocks/>
          </p:cNvSpPr>
          <p:nvPr/>
        </p:nvSpPr>
        <p:spPr>
          <a:xfrm>
            <a:off x="-161925" y="5615812"/>
            <a:ext cx="7181850" cy="1553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All the dates you need for the new school year ahead… 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31007CD-FD39-485F-A122-25A08CB2A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470" y="7638725"/>
            <a:ext cx="26670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8CB9F0-3E23-4405-8B66-7389590BE52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499" y="8699593"/>
            <a:ext cx="847501" cy="862113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C03CCD-A500-436E-B2A9-BC25BA2D0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476" y="8699594"/>
            <a:ext cx="731631" cy="8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8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71604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Our Year Ahead together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E3761-4430-4A6E-B2A6-EA5BC0C62FEB}"/>
              </a:ext>
            </a:extLst>
          </p:cNvPr>
          <p:cNvSpPr txBox="1"/>
          <p:nvPr/>
        </p:nvSpPr>
        <p:spPr>
          <a:xfrm>
            <a:off x="857250" y="2209800"/>
            <a:ext cx="5372100" cy="7017306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We are delighted to share with you our fourth  “Little Book”  of key dates for 2026-27. The book continues to be well received by our families and we are continuing with this way to share key dates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Don’t forget, you are also part of the same House Team as your child. At our whole school events we want you to cheer along for your house with your child.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A small disclaimer</a:t>
            </a:r>
            <a:r>
              <a:rPr lang="en-GB" dirty="0">
                <a:solidFill>
                  <a:srgbClr val="FFC000"/>
                </a:solidFill>
                <a:latin typeface="Comic Sans MS" panose="030F0702030302020204" pitchFamily="66" charset="0"/>
              </a:rPr>
              <a:t>: </a:t>
            </a:r>
            <a:r>
              <a:rPr lang="en-GB" dirty="0">
                <a:latin typeface="Comic Sans MS" panose="030F0702030302020204" pitchFamily="66" charset="0"/>
              </a:rPr>
              <a:t>Some events may be added to the calendar if more opportunities arise from our community links.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Similarly, </a:t>
            </a:r>
            <a:r>
              <a:rPr lang="en-GB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we may have to reschedule or cancel </a:t>
            </a:r>
            <a:r>
              <a:rPr lang="en-GB" dirty="0">
                <a:latin typeface="Comic Sans MS" panose="030F0702030302020204" pitchFamily="66" charset="0"/>
              </a:rPr>
              <a:t>events due to extenuating circumstances. We will of course, always update you if this is the case.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We can not wait to see you this year and thank you for your continued support </a:t>
            </a:r>
          </a:p>
          <a:p>
            <a:r>
              <a:rPr lang="en-GB" dirty="0">
                <a:latin typeface="Comic Sans MS" panose="030F0702030302020204" pitchFamily="66" charset="0"/>
              </a:rPr>
              <a:t>#teamabbey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600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06361"/>
            <a:ext cx="5143500" cy="829959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Term1.1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997458" y="570637"/>
            <a:ext cx="5143500" cy="465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September – October 2026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161717"/>
              </p:ext>
            </p:extLst>
          </p:nvPr>
        </p:nvGraphicFramePr>
        <p:xfrm>
          <a:off x="345440" y="938784"/>
          <a:ext cx="6131877" cy="88220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21753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3861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Date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Whole school events/ pupil experiences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Family Invites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2343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st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INSET DAY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27610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297038"/>
                  </a:ext>
                </a:extLst>
              </a:tr>
              <a:tr h="256852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4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 Leadership Elections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446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International Literacy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10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746935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National Teddy Bear Day –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in Lower School are invited to bring in a Teddy Bear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771958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11th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Primary and Secondary SEND Cross Country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74552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National Respect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683915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Flu immunisation – Horizon hub only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541067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23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Secondary Girls NET for all Taster Day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837038"/>
                  </a:ext>
                </a:extLst>
              </a:tr>
              <a:tr h="6235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25th September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McMillian Coffee Morning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for our Family Coffee Morning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10:00am-12:00pm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(All Sites)</a:t>
                      </a:r>
                      <a:endParaRPr lang="en-GB" sz="900" b="1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551766"/>
                  </a:ext>
                </a:extLst>
              </a:tr>
              <a:tr h="21731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School Photographer – Main site only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b="1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299306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World Heart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224765"/>
                  </a:ext>
                </a:extLst>
              </a:tr>
              <a:tr h="24079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30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September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Secondary Adventure Challenge – Rotherham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529829"/>
                  </a:ext>
                </a:extLst>
              </a:tr>
              <a:tr h="20671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October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National Poetry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386902"/>
                  </a:ext>
                </a:extLst>
              </a:tr>
              <a:tr h="52975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Growing Futures –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 of Y9 –Y14 pupils are invited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to the  Careers and Options event where there will be a range of employers and Post 16 providers in attendance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 of Year 9 - Post 16  </a:t>
                      </a:r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(Main Site 10:00am -12:00pm)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181408"/>
                  </a:ext>
                </a:extLst>
              </a:tr>
              <a:tr h="281171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World Space Week Begins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25272"/>
                  </a:ext>
                </a:extLst>
              </a:tr>
              <a:tr h="26603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8th October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 Evening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 Eve 4-6pm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Appointment options to be sent out via Seesaw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596216"/>
                  </a:ext>
                </a:extLst>
              </a:tr>
              <a:tr h="34640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 October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World Mental Health Day –</a:t>
                      </a:r>
                      <a:r>
                        <a:rPr lang="en-GB" sz="900" i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can wear Blue if they so wish.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014968"/>
                  </a:ext>
                </a:extLst>
              </a:tr>
              <a:tr h="524022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WC 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Black History Week to celebrate Black History Month – Enrichment Week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138243"/>
                  </a:ext>
                </a:extLst>
              </a:tr>
              <a:tr h="38616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13th October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Lower School Express Phase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Lower School Families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are invited into school from </a:t>
                      </a:r>
                      <a:endParaRPr lang="en-GB" sz="900" kern="120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1:30-2:30pm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(Ticketed Event)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56266"/>
                  </a:ext>
                </a:extLst>
              </a:tr>
              <a:tr h="38616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13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Primary and Secondary Boccia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b="1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807858"/>
                  </a:ext>
                </a:extLst>
              </a:tr>
              <a:tr h="52975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14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Upper School  and Horizon Express Phase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Upper School and Horizon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are invited into school from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</a:t>
                      </a:r>
                      <a:r>
                        <a:rPr lang="en-GB" sz="900" b="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1:30-2:30pm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(Ticketed Event)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867670"/>
                  </a:ext>
                </a:extLst>
              </a:tr>
              <a:tr h="28867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Friday 23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October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House Event 1 and Pupils Break up for Half Term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3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960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3598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 1.2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1038224" y="887951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October – December 2026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266567"/>
              </p:ext>
            </p:extLst>
          </p:nvPr>
        </p:nvGraphicFramePr>
        <p:xfrm>
          <a:off x="333375" y="1501496"/>
          <a:ext cx="6191249" cy="84994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5833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62792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Date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Whole school events/ pupil experiences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Family Invites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15330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11th November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Remembrance Assembly and Presentation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739964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Maths Functional Skills Exam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820864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Coffee Morning 2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10:00am-12pm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Sites)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4406"/>
                  </a:ext>
                </a:extLst>
              </a:tr>
              <a:tr h="233136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12th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English Functional Skills Exam (Selected Pupils)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640322"/>
                  </a:ext>
                </a:extLst>
              </a:tr>
              <a:tr h="37401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13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Children in Need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Dress Up Day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Girl Power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116910"/>
                  </a:ext>
                </a:extLst>
              </a:tr>
              <a:tr h="273503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WC 16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GCSE Mock Examinations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55176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Date to be confirmed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Art Enrichment Day (Pupils to come dressed in old clothes)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65207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24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Flu Immunisation for pupils at main site only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79498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Fayre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can wear a Christmas Jumper if they wish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1:30-3:00pm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941813"/>
                  </a:ext>
                </a:extLst>
              </a:tr>
              <a:tr h="16723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To be confirmed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Winter Wonderland Visits for pupils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27688"/>
                  </a:ext>
                </a:extLst>
              </a:tr>
              <a:tr h="251641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INSET Day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1596216"/>
                  </a:ext>
                </a:extLst>
              </a:tr>
              <a:tr h="232229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30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November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INSET Day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7821"/>
                  </a:ext>
                </a:extLst>
              </a:tr>
              <a:tr h="180703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Singing in the Community (Selected Pupils) will be visiting local community care homes</a:t>
                      </a:r>
                      <a:endParaRPr lang="en-GB" sz="8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54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Performance </a:t>
                      </a:r>
                      <a:r>
                        <a:rPr lang="en-GB" sz="900" b="1" u="sng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Upper School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 Thomas Community Centre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Performance </a:t>
                      </a:r>
                      <a:r>
                        <a:rPr lang="en-GB" sz="900" b="1" u="sng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Horizon</a:t>
                      </a:r>
                      <a:r>
                        <a:rPr lang="en-GB" sz="900" b="1" u="none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at the Horizon Hub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Ticketed Event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Upper School and Horizon Christmas Performances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1:30pm Start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20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10th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Lunch and Christmas Jumper 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068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15</a:t>
                      </a:r>
                      <a:r>
                        <a:rPr lang="en-GB" sz="900" kern="12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December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Performance </a:t>
                      </a:r>
                      <a:r>
                        <a:rPr lang="en-GB" sz="900" b="1" u="sng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Lower School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 Thomas Community Centre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–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Ticketed Event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Christmas Performance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1:30pm Start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56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Upper  School and Post 16  Christmas Show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Change of date Due to </a:t>
                      </a:r>
                      <a:r>
                        <a:rPr lang="en-GB" sz="900" kern="120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Venue availability </a:t>
                      </a:r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1:30pm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Start at St Thomas Community Hall – Ticketed Event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611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TBC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Church Visit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78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Disco and House Event 2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29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December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u="sng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Break up for Christmas </a:t>
                      </a:r>
                      <a:r>
                        <a:rPr lang="en-GB" sz="900" b="1" u="sng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2:00pm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3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23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35028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 2.1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1030604" y="959367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January  – February 2027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10474"/>
              </p:ext>
            </p:extLst>
          </p:nvPr>
        </p:nvGraphicFramePr>
        <p:xfrm>
          <a:off x="333375" y="1677373"/>
          <a:ext cx="6191249" cy="73377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5833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62792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Date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Whole school events/ pupil experiences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Family Invites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4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18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INSET Day –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18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5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January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18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after the Christmas Break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1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28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WC 11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Exam Walk Throughs (Selected Students)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297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Dance Show Preparation Day (Selected Pupils) Take2 Academy Theatre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685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January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Year 9 immunisation for </a:t>
                      </a:r>
                      <a:r>
                        <a:rPr lang="en-GB" sz="900" kern="1200" dirty="0" err="1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MenACWY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– main site only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427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Coffee Morning 3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10:00am-12pm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258246"/>
                  </a:ext>
                </a:extLst>
              </a:tr>
              <a:tr h="301964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Big Write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50175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January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Holocaust Day Assembly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853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Time to Talk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516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Chinese New 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819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NSPCC Number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211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Safer Internet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82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Dance Show (Selected Pupils) TAKE2 Academy Theatre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 of Pupils participating in the show will be invited to attend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748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Functional Skills Maths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90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Functional Skills English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95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Express Phase Family Event – Journey of Learning Festival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1:30-2:20PM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Sites-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Ticketed Event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23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Valentines Disco and House Event 3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are invited to wear Non Uniform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90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B18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Break Up for Half Term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3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4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35028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 2.2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1038224" y="1167351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February   – March  2027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321646"/>
              </p:ext>
            </p:extLst>
          </p:nvPr>
        </p:nvGraphicFramePr>
        <p:xfrm>
          <a:off x="333375" y="2098717"/>
          <a:ext cx="6191249" cy="72618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5833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62792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Date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Whole school events/ pupil experiences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Family Invites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 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(Normal Time) </a:t>
                      </a:r>
                    </a:p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World Thinking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233461"/>
                  </a:ext>
                </a:extLst>
              </a:tr>
              <a:tr h="48641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WC 22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GCSE/BTEC Mock Examinations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619007"/>
                  </a:ext>
                </a:extLst>
              </a:tr>
              <a:tr h="48641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23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rd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February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I AM Festival Leadership Training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529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4th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World Book Day – </a:t>
                      </a:r>
                      <a:r>
                        <a:rPr lang="en-GB" sz="900" b="1" i="1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Pupils are invited come dressed as a character from their favourite book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297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8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International Women's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012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Coffee Morning 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10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10:00am-12pm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904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Eid al-Fitr Celebration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427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British Science Week begins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326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16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 AM Festival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863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Disney Football Festival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4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19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 Nose Day (Donate £1) </a:t>
                      </a:r>
                      <a:r>
                        <a:rPr lang="en-GB" sz="900" b="1" i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are invited to dress up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039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24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Easter Egg Hunt (All Sites)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to Abbey Main Site and the Horizon Hub </a:t>
                      </a:r>
                      <a:r>
                        <a:rPr lang="en-GB" sz="900" b="1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2:00pm-3:00pm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This is a ticketed event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014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House Event PM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77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Break Up For Easter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54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26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Please note that Friday 26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March is a BANK HOLIDAY –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42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43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48" y="14708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 3.1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1037556" y="804420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April – May 2027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61875"/>
              </p:ext>
            </p:extLst>
          </p:nvPr>
        </p:nvGraphicFramePr>
        <p:xfrm>
          <a:off x="333373" y="1526014"/>
          <a:ext cx="6191249" cy="56552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5833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62792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Date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Whole school events/ pupil experiences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Family Invites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April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15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April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International Wellness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35118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 and 23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rd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Comic Sans MS" panose="030F0702030302020204" pitchFamily="66" charset="0"/>
                        </a:rPr>
                        <a:t>Exam Walk through and Functional Skills Resits</a:t>
                      </a:r>
                    </a:p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 (Selected Pupils) </a:t>
                      </a:r>
                    </a:p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73040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April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Comic Sans MS" panose="030F0702030302020204" pitchFamily="66" charset="0"/>
                        </a:rPr>
                        <a:t>Earth Day and Forest Schools Evening –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This is a ticketed Event held at the Main Site </a:t>
                      </a:r>
                    </a:p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 are invited into school for our Forrest School Evening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4:00-5:30pm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789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29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April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Word Wish 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21549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3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rd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Bank Holiday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048341"/>
                  </a:ext>
                </a:extLst>
              </a:tr>
              <a:tr h="20828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13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Eid al-Adha Celebration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449109"/>
                  </a:ext>
                </a:extLst>
              </a:tr>
              <a:tr h="20828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13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Parents Eve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latin typeface="Comic Sans MS" panose="030F0702030302020204" pitchFamily="66" charset="0"/>
                        </a:rPr>
                        <a:t>4-6pm (All Sites) </a:t>
                      </a:r>
                    </a:p>
                    <a:p>
                      <a:pPr algn="ctr"/>
                      <a:r>
                        <a:rPr lang="en-GB" sz="900" b="0" dirty="0">
                          <a:latin typeface="Comic Sans MS" panose="030F0702030302020204" pitchFamily="66" charset="0"/>
                        </a:rPr>
                        <a:t>Appointments sent Via Seesaw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08266"/>
                  </a:ext>
                </a:extLst>
              </a:tr>
              <a:tr h="232427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14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Big Ideas/Heritage Day –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Come dressed as someone that represents one of our big ideas or to represent your Heritage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867050"/>
                  </a:ext>
                </a:extLst>
              </a:tr>
              <a:tr h="232427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19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National Numeracy Day </a:t>
                      </a:r>
                      <a:r>
                        <a:rPr lang="en-GB" sz="900" b="1" i="1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pupils are invited to dress as a Rock Star TT Rockstar competition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547443"/>
                  </a:ext>
                </a:extLst>
              </a:tr>
              <a:tr h="232427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25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Express Phase  Event Celebration ion of learning</a:t>
                      </a:r>
                    </a:p>
                    <a:p>
                      <a:pPr algn="ctr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Discover, Create, Celebrate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Family Members are invited into school from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1:30-2:20PM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(All Sites-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Ticketed Event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264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House Event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92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27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break up for Half Term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54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Please note that Friday 28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May is an INSET Day – No Pupils in School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52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619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2B95C5-BBF4-457E-82D6-32F63CD12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48" y="159785"/>
            <a:ext cx="5143500" cy="93136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00B050"/>
                </a:solidFill>
                <a:latin typeface="Amantaria Beauty" panose="02000600000000000000" pitchFamily="50" charset="0"/>
              </a:rPr>
              <a:t>Term 3.2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CF0C11C-28C8-4732-951A-396A3D69CA6F}"/>
              </a:ext>
            </a:extLst>
          </p:cNvPr>
          <p:cNvSpPr txBox="1">
            <a:spLocks/>
          </p:cNvSpPr>
          <p:nvPr/>
        </p:nvSpPr>
        <p:spPr>
          <a:xfrm>
            <a:off x="993106" y="766361"/>
            <a:ext cx="5143500" cy="931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June – July 2027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3CB0D0-7866-4D9E-814B-59AC58D54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375137"/>
              </p:ext>
            </p:extLst>
          </p:nvPr>
        </p:nvGraphicFramePr>
        <p:xfrm>
          <a:off x="360680" y="1425612"/>
          <a:ext cx="6163942" cy="58451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8526">
                  <a:extLst>
                    <a:ext uri="{9D8B030D-6E8A-4147-A177-3AD203B41FA5}">
                      <a16:colId xmlns:a16="http://schemas.microsoft.com/office/drawing/2014/main" val="606151018"/>
                    </a:ext>
                  </a:extLst>
                </a:gridCol>
                <a:gridCol w="2862792">
                  <a:extLst>
                    <a:ext uri="{9D8B030D-6E8A-4147-A177-3AD203B41FA5}">
                      <a16:colId xmlns:a16="http://schemas.microsoft.com/office/drawing/2014/main" val="3611589806"/>
                    </a:ext>
                  </a:extLst>
                </a:gridCol>
                <a:gridCol w="1952624">
                  <a:extLst>
                    <a:ext uri="{9D8B030D-6E8A-4147-A177-3AD203B41FA5}">
                      <a16:colId xmlns:a16="http://schemas.microsoft.com/office/drawing/2014/main" val="2680403370"/>
                    </a:ext>
                  </a:extLst>
                </a:gridCol>
              </a:tblGrid>
              <a:tr h="263488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Date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Whole school events/ pupil experiences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Family Invites </a:t>
                      </a:r>
                      <a:endParaRPr lang="en-GB" sz="12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796765"/>
                  </a:ext>
                </a:extLst>
              </a:tr>
              <a:tr h="29269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7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 June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Pupils return to school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6439"/>
                  </a:ext>
                </a:extLst>
              </a:tr>
              <a:tr h="19431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7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World Caring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650035"/>
                  </a:ext>
                </a:extLst>
              </a:tr>
              <a:tr h="17907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World Oceans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233461"/>
                  </a:ext>
                </a:extLst>
              </a:tr>
              <a:tr h="17907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KS2 Adventure Challenge (Selected Pupils)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461290"/>
                  </a:ext>
                </a:extLst>
              </a:tr>
              <a:tr h="17907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WC 14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National Sports Week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001472"/>
                  </a:ext>
                </a:extLst>
              </a:tr>
              <a:tr h="17907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Play Unified Football Festival (Selected Students)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071548"/>
                  </a:ext>
                </a:extLst>
              </a:tr>
              <a:tr h="223453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21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st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National Music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034310"/>
                  </a:ext>
                </a:extLst>
              </a:tr>
              <a:tr h="19842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24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National Writing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650989"/>
                  </a:ext>
                </a:extLst>
              </a:tr>
              <a:tr h="224795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25</a:t>
                      </a:r>
                      <a:r>
                        <a:rPr lang="en-GB" sz="90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Year 11-14 Leavers Day and </a:t>
                      </a:r>
                      <a:r>
                        <a:rPr lang="en-GB" sz="900" b="1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Year 11 Prom 6:30-9:30pm –Abbey Main Site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75949"/>
                  </a:ext>
                </a:extLst>
              </a:tr>
              <a:tr h="145988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28th  June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RSE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619007"/>
                  </a:ext>
                </a:extLst>
              </a:tr>
              <a:tr h="309813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nd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Summer Fair (All Sites) </a:t>
                      </a:r>
                      <a:r>
                        <a:rPr lang="en-GB" sz="900" b="1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This is a ticked Event </a:t>
                      </a:r>
                    </a:p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 are invited into school for our Summer Fair </a:t>
                      </a: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1:30-2:30pm (All Sites)</a:t>
                      </a:r>
                    </a:p>
                    <a:p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415562"/>
                  </a:ext>
                </a:extLst>
              </a:tr>
              <a:tr h="309813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900" dirty="0">
                          <a:latin typeface="Comic Sans MS" panose="030F0702030302020204" pitchFamily="66" charset="0"/>
                        </a:rPr>
                        <a:t>9</a:t>
                      </a:r>
                      <a:r>
                        <a:rPr lang="en-GB" sz="900" baseline="30000" dirty="0"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P</a:t>
                      </a:r>
                      <a:r>
                        <a:rPr lang="en-GB" sz="900" dirty="0">
                          <a:solidFill>
                            <a:srgbClr val="FFC000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  <a:r>
                        <a:rPr lang="en-GB" sz="900" dirty="0">
                          <a:solidFill>
                            <a:srgbClr val="FF33CC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GB" sz="90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r>
                        <a:rPr lang="en-GB" sz="9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900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lang="en-GB" sz="9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  <a:r>
                        <a:rPr lang="en-GB" sz="900" dirty="0">
                          <a:solidFill>
                            <a:srgbClr val="FFC000"/>
                          </a:solidFill>
                          <a:latin typeface="Comic Sans MS" panose="030F0702030302020204" pitchFamily="66" charset="0"/>
                        </a:rPr>
                        <a:t>l</a:t>
                      </a:r>
                      <a:r>
                        <a:rPr lang="en-GB" sz="900" dirty="0">
                          <a:solidFill>
                            <a:srgbClr val="FF33CC"/>
                          </a:solidFill>
                          <a:latin typeface="Comic Sans MS" panose="030F0702030302020204" pitchFamily="66" charset="0"/>
                        </a:rPr>
                        <a:t>o</a:t>
                      </a:r>
                      <a:r>
                        <a:rPr lang="en-GB" sz="90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u</a:t>
                      </a:r>
                      <a:r>
                        <a:rPr lang="en-GB" sz="9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r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900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D</a:t>
                      </a:r>
                      <a:r>
                        <a:rPr lang="en-GB" sz="900" dirty="0">
                          <a:solidFill>
                            <a:srgbClr val="FF33CC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r>
                        <a:rPr lang="en-GB" sz="900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r>
                        <a:rPr lang="en-GB" sz="900" dirty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h</a:t>
                      </a:r>
                      <a:r>
                        <a:rPr lang="en-GB" sz="900" dirty="0">
                          <a:latin typeface="Comic Sans MS" panose="030F0702030302020204" pitchFamily="66" charset="0"/>
                        </a:rPr>
                        <a:t> – This is a sponsored and ticketed event – We will be asking our pupils to raise sponsor money for our school fund so that events like this can continue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kern="12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1:30pm-2:30pm Abbey School Main Site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Families invited (Ticketed Event) </a:t>
                      </a:r>
                    </a:p>
                    <a:p>
                      <a:endParaRPr lang="en-GB" sz="9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561690"/>
                  </a:ext>
                </a:extLst>
              </a:tr>
              <a:tr h="20286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12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July – 21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Transition Weeks Begin – New School Year Begins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432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15th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 Evening and meet the new class teacher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Appointment options to be sent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 Eve 4-6pm (All Sites)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9921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20th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Sports Day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1:30-2:30pm </a:t>
                      </a:r>
                    </a:p>
                    <a:p>
                      <a:pPr marL="0" algn="ctr" defTabSz="685800" rtl="0" eaLnBrk="1" latinLnBrk="0" hangingPunct="1"/>
                      <a:r>
                        <a:rPr lang="en-GB" sz="8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Abbey School Main Site Families invited (Ticketed Event)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81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July </a:t>
                      </a:r>
                    </a:p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House Event and Rock Festival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1814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21</a:t>
                      </a:r>
                      <a:r>
                        <a:rPr lang="en-GB" sz="900" kern="1200" baseline="30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July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GB" sz="900" kern="12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Pupils break up for Summer (Normal Time)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/>
                      <a:endParaRPr lang="en-GB" sz="900" kern="1200" dirty="0">
                        <a:solidFill>
                          <a:schemeClr val="dk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543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571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3EA55014-B5C6-4784-9366-9DFA6991968D}"/>
              </a:ext>
            </a:extLst>
          </p:cNvPr>
          <p:cNvSpPr txBox="1">
            <a:spLocks/>
          </p:cNvSpPr>
          <p:nvPr/>
        </p:nvSpPr>
        <p:spPr>
          <a:xfrm>
            <a:off x="3157838" y="5675869"/>
            <a:ext cx="3581400" cy="1852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13" dirty="0">
                <a:solidFill>
                  <a:schemeClr val="tx1">
                    <a:lumMod val="75000"/>
                    <a:lumOff val="25000"/>
                  </a:schemeClr>
                </a:solidFill>
                <a:latin typeface="Amantaria Beauty" panose="02000600000000000000" pitchFamily="50" charset="0"/>
              </a:rPr>
              <a:t>It  takes a village to raise a child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B62A24-8486-77A3-B436-FCFDEE1BB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37" y="362460"/>
            <a:ext cx="1596346" cy="33564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450FAB-C209-F07E-AE92-A928FB3A7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37" y="3900422"/>
            <a:ext cx="2293819" cy="50372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9E51F8-82A8-7834-2115-2E9F5A68C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880" y="270701"/>
            <a:ext cx="2406842" cy="50262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D3121C-6699-5F1C-BFF2-DFD9C28C9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9665" y="362460"/>
            <a:ext cx="1596346" cy="33863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B7C57E-8579-F183-9F1D-720FE1E73E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772"/>
          <a:stretch/>
        </p:blipFill>
        <p:spPr>
          <a:xfrm>
            <a:off x="2980289" y="7020759"/>
            <a:ext cx="3706699" cy="19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03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64052</TotalTime>
  <Words>1625</Words>
  <Application>Microsoft Office PowerPoint</Application>
  <PresentationFormat>A4 Paper (210x297 mm)</PresentationFormat>
  <Paragraphs>327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Amantaria Beauty</vt:lpstr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Wayne Askham (Abbey)</dc:creator>
  <cp:lastModifiedBy>Wayne Askham (Abbey)</cp:lastModifiedBy>
  <cp:revision>160</cp:revision>
  <cp:lastPrinted>2024-07-02T13:17:21Z</cp:lastPrinted>
  <dcterms:created xsi:type="dcterms:W3CDTF">2023-06-27T07:32:49Z</dcterms:created>
  <dcterms:modified xsi:type="dcterms:W3CDTF">2026-07-16T17:11:26Z</dcterms:modified>
</cp:coreProperties>
</file>